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1"/>
  </p:notesMasterIdLst>
  <p:handoutMasterIdLst>
    <p:handoutMasterId r:id="rId12"/>
  </p:handoutMasterIdLst>
  <p:sldIdLst>
    <p:sldId id="264" r:id="rId2"/>
    <p:sldId id="265" r:id="rId3"/>
    <p:sldId id="259" r:id="rId4"/>
    <p:sldId id="258" r:id="rId5"/>
    <p:sldId id="260" r:id="rId6"/>
    <p:sldId id="261" r:id="rId7"/>
    <p:sldId id="262" r:id="rId8"/>
    <p:sldId id="263" r:id="rId9"/>
    <p:sldId id="267" r:id="rId10"/>
  </p:sldIdLst>
  <p:sldSz cx="9144000" cy="6858000" type="screen4x3"/>
  <p:notesSz cx="6867525" cy="99933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928" cy="499666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90008" y="0"/>
            <a:ext cx="2975928" cy="499666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fld id="{41B465E4-0529-45DD-BBEA-E2970543891C}" type="datetimeFigureOut">
              <a:rPr lang="it-IT" smtClean="0"/>
              <a:pPr/>
              <a:t>20/12/2012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91913"/>
            <a:ext cx="2975928" cy="499666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90008" y="9491913"/>
            <a:ext cx="2975928" cy="499666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A96BC547-7625-4B40-8AE6-28A9F9875C7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928" cy="499666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90008" y="0"/>
            <a:ext cx="2975928" cy="499666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fld id="{001BC191-E5C3-47F3-8BF8-684789B11ED0}" type="datetimeFigureOut">
              <a:rPr lang="it-IT" smtClean="0"/>
              <a:pPr/>
              <a:t>20/12/2012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49300"/>
            <a:ext cx="4997450" cy="3748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6753" y="4746824"/>
            <a:ext cx="5494020" cy="4496991"/>
          </a:xfrm>
          <a:prstGeom prst="rect">
            <a:avLst/>
          </a:prstGeom>
        </p:spPr>
        <p:txBody>
          <a:bodyPr vert="horz" lIns="96341" tIns="48171" rIns="96341" bIns="48171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91913"/>
            <a:ext cx="2975928" cy="499666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90008" y="9491913"/>
            <a:ext cx="2975928" cy="499666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744534B1-DEB7-48D0-A5CA-7A1630F7D04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1077-89D9-43E0-8E6B-A7629C47A6B6}" type="datetime1">
              <a:rPr lang="it-IT" smtClean="0"/>
              <a:pPr/>
              <a:t>20/12/2012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C7BF-9F5E-4A66-899C-D435CD2941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00BF-07E0-4A23-9389-A00C3C0F1481}" type="datetime1">
              <a:rPr lang="it-IT" smtClean="0"/>
              <a:pPr/>
              <a:t>20/12/2012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C7BF-9F5E-4A66-899C-D435CD2941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02E8-47B0-4C4B-B179-0E82F7C62B0E}" type="datetime1">
              <a:rPr lang="it-IT" smtClean="0"/>
              <a:pPr/>
              <a:t>20/12/2012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C7BF-9F5E-4A66-899C-D435CD2941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BFBE4-8372-48E4-B22D-16864545D4AC}" type="datetime1">
              <a:rPr lang="it-IT" smtClean="0"/>
              <a:pPr/>
              <a:t>20/12/2012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C7BF-9F5E-4A66-899C-D435CD2941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EBAB3-08CF-4ED9-8AC4-81BB5D97954C}" type="datetime1">
              <a:rPr lang="it-IT" smtClean="0"/>
              <a:pPr/>
              <a:t>20/12/2012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C7BF-9F5E-4A66-899C-D435CD2941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AA7D-89E8-447E-9639-8965C510DB72}" type="datetime1">
              <a:rPr lang="it-IT" smtClean="0"/>
              <a:pPr/>
              <a:t>20/12/2012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C7BF-9F5E-4A66-899C-D435CD2941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74D6C-96D6-459B-8539-F127A5C16386}" type="datetime1">
              <a:rPr lang="it-IT" smtClean="0"/>
              <a:pPr/>
              <a:t>20/12/2012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C7BF-9F5E-4A66-899C-D435CD2941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813B7-7E13-43AA-9ADF-F8C2FC40C8EB}" type="datetime1">
              <a:rPr lang="it-IT" smtClean="0"/>
              <a:pPr/>
              <a:t>20/12/2012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C7BF-9F5E-4A66-899C-D435CD2941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E882A-AC9D-41EE-A789-3BADEBA7D577}" type="datetime1">
              <a:rPr lang="it-IT" smtClean="0"/>
              <a:pPr/>
              <a:t>20/12/2012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C7BF-9F5E-4A66-899C-D435CD2941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8411-3EB1-4D53-848D-C59A6E0A5CF6}" type="datetime1">
              <a:rPr lang="it-IT" smtClean="0"/>
              <a:pPr/>
              <a:t>20/12/2012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C7BF-9F5E-4A66-899C-D435CD2941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1743-8CCF-460B-AFF9-9EE39CF2598B}" type="datetime1">
              <a:rPr lang="it-IT" smtClean="0"/>
              <a:pPr/>
              <a:t>20/12/2012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C7BF-9F5E-4A66-899C-D435CD2941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4EDB0-994E-4C13-925D-5A06571F6124}" type="datetime1">
              <a:rPr lang="it-IT" smtClean="0"/>
              <a:pPr/>
              <a:t>20/12/2012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0C7BF-9F5E-4A66-899C-D435CD2941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/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smtClean="0">
                <a:solidFill>
                  <a:schemeClr val="accent3">
                    <a:lumMod val="50000"/>
                  </a:schemeClr>
                </a:solidFill>
              </a:rPr>
              <a:t>Consiglio comunale 20.12.2012</a:t>
            </a:r>
            <a:endParaRPr lang="it-IT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3600" b="1" dirty="0" smtClean="0">
                <a:solidFill>
                  <a:schemeClr val="accent3">
                    <a:lumMod val="50000"/>
                  </a:schemeClr>
                </a:solidFill>
              </a:rPr>
              <a:t>Adempimenti ex art 3 commi 27-28 L. 244/2007</a:t>
            </a:r>
          </a:p>
          <a:p>
            <a:pPr algn="ctr">
              <a:buNone/>
            </a:pPr>
            <a:endParaRPr lang="it-IT" sz="3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it-IT" sz="3600" b="1" u="sng" dirty="0" smtClean="0">
                <a:solidFill>
                  <a:schemeClr val="accent3">
                    <a:lumMod val="50000"/>
                  </a:schemeClr>
                </a:solidFill>
              </a:rPr>
              <a:t>Ricognizione società partecipate</a:t>
            </a:r>
            <a:endParaRPr lang="it-IT" sz="3600" b="1" u="sng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C7BF-9F5E-4A66-899C-D435CD2941FA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8" name="Immagine 7" descr="logo com crem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86116" y="5500702"/>
            <a:ext cx="2870060" cy="1000132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C7BF-9F5E-4A66-899C-D435CD2941FA}" type="slidenum">
              <a:rPr lang="it-IT" smtClean="0"/>
              <a:pPr/>
              <a:t>2</a:t>
            </a:fld>
            <a:endParaRPr lang="it-IT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42844" y="214290"/>
          <a:ext cx="8786874" cy="6500858"/>
        </p:xfrm>
        <a:graphic>
          <a:graphicData uri="http://schemas.openxmlformats.org/presentationml/2006/ole">
            <p:oleObj spid="_x0000_s1026" name="Acrobat Document" r:id="rId3" imgW="8020002" imgH="5667137" progId="AcroExch.Document.7">
              <p:embed/>
            </p:oleObj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C7BF-9F5E-4A66-899C-D435CD2941FA}" type="slidenum">
              <a:rPr lang="it-IT" smtClean="0"/>
              <a:pPr/>
              <a:t>3</a:t>
            </a:fld>
            <a:endParaRPr lang="it-IT" dirty="0"/>
          </a:p>
        </p:txBody>
      </p:sp>
      <p:pic>
        <p:nvPicPr>
          <p:cNvPr id="7" name="Immagine 6" descr="logo com crem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6021288"/>
            <a:ext cx="2232248" cy="836712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2411760" y="332656"/>
            <a:ext cx="5328592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2800" u="sng" dirty="0" err="1"/>
              <a:t>Reindustria</a:t>
            </a:r>
            <a:r>
              <a:rPr lang="it-IT" sz="2800" u="sng" dirty="0"/>
              <a:t> Società Consortile a </a:t>
            </a:r>
            <a:r>
              <a:rPr lang="it-IT" sz="2800" u="sng" dirty="0" err="1"/>
              <a:t>r.l</a:t>
            </a:r>
            <a:r>
              <a:rPr lang="it-IT" sz="2800" u="sng" dirty="0"/>
              <a:t>.</a:t>
            </a:r>
            <a:endParaRPr lang="it-IT" sz="28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11560" y="1196752"/>
            <a:ext cx="3240360" cy="1200329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tx1"/>
                </a:solidFill>
              </a:rPr>
              <a:t>Sede: </a:t>
            </a:r>
            <a:r>
              <a:rPr lang="it-IT" dirty="0">
                <a:solidFill>
                  <a:schemeClr val="tx1"/>
                </a:solidFill>
              </a:rPr>
              <a:t>Cremona Via Lanaioli 1 </a:t>
            </a:r>
          </a:p>
          <a:p>
            <a:r>
              <a:rPr lang="it-IT" b="1" dirty="0">
                <a:solidFill>
                  <a:schemeClr val="tx1"/>
                </a:solidFill>
              </a:rPr>
              <a:t>Data costituzione:</a:t>
            </a:r>
            <a:r>
              <a:rPr lang="it-IT" dirty="0">
                <a:solidFill>
                  <a:schemeClr val="tx1"/>
                </a:solidFill>
              </a:rPr>
              <a:t> 06/07/1995 </a:t>
            </a:r>
            <a:r>
              <a:rPr lang="it-IT" b="1" dirty="0">
                <a:solidFill>
                  <a:schemeClr val="tx1"/>
                </a:solidFill>
              </a:rPr>
              <a:t>Scadenza:</a:t>
            </a:r>
            <a:r>
              <a:rPr lang="it-IT" dirty="0">
                <a:solidFill>
                  <a:schemeClr val="tx1"/>
                </a:solidFill>
              </a:rPr>
              <a:t>31/12/2025</a:t>
            </a:r>
            <a:r>
              <a:rPr lang="it-IT" b="1" dirty="0">
                <a:solidFill>
                  <a:schemeClr val="tx1"/>
                </a:solidFill>
              </a:rPr>
              <a:t> </a:t>
            </a:r>
          </a:p>
          <a:p>
            <a:r>
              <a:rPr lang="it-IT" b="1" dirty="0">
                <a:solidFill>
                  <a:schemeClr val="tx1"/>
                </a:solidFill>
              </a:rPr>
              <a:t>Capitale sociale</a:t>
            </a:r>
            <a:r>
              <a:rPr lang="it-IT" dirty="0">
                <a:solidFill>
                  <a:schemeClr val="tx1"/>
                </a:solidFill>
              </a:rPr>
              <a:t>: 103.292 euro</a:t>
            </a:r>
          </a:p>
        </p:txBody>
      </p:sp>
      <p:sp>
        <p:nvSpPr>
          <p:cNvPr id="11" name="Ovale 10"/>
          <p:cNvSpPr/>
          <p:nvPr/>
        </p:nvSpPr>
        <p:spPr>
          <a:xfrm>
            <a:off x="5220072" y="1268760"/>
            <a:ext cx="2880320" cy="1224136"/>
          </a:xfrm>
          <a:prstGeom prst="ellips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Percentuale partecipazione Comune di Crema</a:t>
            </a:r>
            <a:r>
              <a:rPr lang="it-IT" dirty="0" smtClean="0">
                <a:solidFill>
                  <a:schemeClr val="bg1"/>
                </a:solidFill>
              </a:rPr>
              <a:t>: 17%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67544" y="2636912"/>
            <a:ext cx="3312368" cy="3170099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tx1"/>
                </a:solidFill>
              </a:rPr>
              <a:t>Forma amministrativa adottata</a:t>
            </a:r>
            <a:r>
              <a:rPr lang="it-IT" dirty="0" smtClean="0">
                <a:solidFill>
                  <a:schemeClr val="tx1"/>
                </a:solidFill>
              </a:rPr>
              <a:t>: </a:t>
            </a:r>
          </a:p>
          <a:p>
            <a:r>
              <a:rPr lang="it-IT" sz="1400" dirty="0" smtClean="0">
                <a:solidFill>
                  <a:schemeClr val="tx1"/>
                </a:solidFill>
              </a:rPr>
              <a:t>Consiglio </a:t>
            </a:r>
            <a:r>
              <a:rPr lang="it-IT" sz="1400" dirty="0">
                <a:solidFill>
                  <a:schemeClr val="tx1"/>
                </a:solidFill>
              </a:rPr>
              <a:t>di </a:t>
            </a:r>
            <a:r>
              <a:rPr lang="it-IT" sz="1400" dirty="0" smtClean="0">
                <a:solidFill>
                  <a:schemeClr val="tx1"/>
                </a:solidFill>
              </a:rPr>
              <a:t>amministrazione In carica dal 10/05/2010 per 3 esercizi</a:t>
            </a:r>
            <a:endParaRPr lang="it-IT" sz="1400" dirty="0">
              <a:solidFill>
                <a:schemeClr val="tx1"/>
              </a:solidFill>
            </a:endParaRPr>
          </a:p>
          <a:p>
            <a:pPr lvl="0"/>
            <a:r>
              <a:rPr lang="it-IT" sz="1400" dirty="0">
                <a:solidFill>
                  <a:schemeClr val="tx1"/>
                </a:solidFill>
              </a:rPr>
              <a:t>Cappellini Giuseppe (presidente</a:t>
            </a:r>
            <a:r>
              <a:rPr lang="it-IT" sz="1400" dirty="0" smtClean="0">
                <a:solidFill>
                  <a:schemeClr val="tx1"/>
                </a:solidFill>
              </a:rPr>
              <a:t>)</a:t>
            </a:r>
            <a:endParaRPr lang="it-IT" sz="1400" dirty="0">
              <a:solidFill>
                <a:schemeClr val="tx1"/>
              </a:solidFill>
            </a:endParaRPr>
          </a:p>
          <a:p>
            <a:pPr lvl="0"/>
            <a:r>
              <a:rPr lang="it-IT" sz="1400" dirty="0" err="1">
                <a:solidFill>
                  <a:schemeClr val="tx1"/>
                </a:solidFill>
              </a:rPr>
              <a:t>Tarenzi</a:t>
            </a:r>
            <a:r>
              <a:rPr lang="it-IT" sz="1400" dirty="0">
                <a:solidFill>
                  <a:schemeClr val="tx1"/>
                </a:solidFill>
              </a:rPr>
              <a:t> </a:t>
            </a:r>
            <a:r>
              <a:rPr lang="it-IT" sz="1400" dirty="0" smtClean="0">
                <a:solidFill>
                  <a:schemeClr val="tx1"/>
                </a:solidFill>
              </a:rPr>
              <a:t>Daniele</a:t>
            </a:r>
            <a:endParaRPr lang="it-IT" sz="1400" dirty="0">
              <a:solidFill>
                <a:schemeClr val="tx1"/>
              </a:solidFill>
            </a:endParaRPr>
          </a:p>
          <a:p>
            <a:pPr lvl="0"/>
            <a:r>
              <a:rPr lang="it-IT" sz="1400" dirty="0">
                <a:solidFill>
                  <a:schemeClr val="tx1"/>
                </a:solidFill>
              </a:rPr>
              <a:t>Baroni </a:t>
            </a:r>
            <a:r>
              <a:rPr lang="it-IT" sz="1400" dirty="0" smtClean="0">
                <a:solidFill>
                  <a:schemeClr val="tx1"/>
                </a:solidFill>
              </a:rPr>
              <a:t>Giulio</a:t>
            </a:r>
            <a:endParaRPr lang="it-IT" sz="1400" dirty="0">
              <a:solidFill>
                <a:schemeClr val="tx1"/>
              </a:solidFill>
            </a:endParaRPr>
          </a:p>
          <a:p>
            <a:pPr lvl="0"/>
            <a:r>
              <a:rPr lang="it-IT" sz="1400" dirty="0">
                <a:solidFill>
                  <a:schemeClr val="tx1"/>
                </a:solidFill>
              </a:rPr>
              <a:t>Tazza </a:t>
            </a:r>
            <a:r>
              <a:rPr lang="it-IT" sz="1400" dirty="0" smtClean="0">
                <a:solidFill>
                  <a:schemeClr val="tx1"/>
                </a:solidFill>
              </a:rPr>
              <a:t>Berlino</a:t>
            </a:r>
            <a:endParaRPr lang="it-IT" sz="1400" dirty="0">
              <a:solidFill>
                <a:schemeClr val="tx1"/>
              </a:solidFill>
            </a:endParaRPr>
          </a:p>
          <a:p>
            <a:pPr lvl="0"/>
            <a:r>
              <a:rPr lang="it-IT" sz="1400" dirty="0">
                <a:solidFill>
                  <a:schemeClr val="tx1"/>
                </a:solidFill>
              </a:rPr>
              <a:t>Silla </a:t>
            </a:r>
            <a:r>
              <a:rPr lang="it-IT" sz="1400" dirty="0" smtClean="0">
                <a:solidFill>
                  <a:schemeClr val="tx1"/>
                </a:solidFill>
              </a:rPr>
              <a:t>Claudio</a:t>
            </a:r>
            <a:endParaRPr lang="it-IT" sz="1400" dirty="0">
              <a:solidFill>
                <a:schemeClr val="tx1"/>
              </a:solidFill>
            </a:endParaRPr>
          </a:p>
          <a:p>
            <a:pPr lvl="0"/>
            <a:r>
              <a:rPr lang="it-IT" sz="1400" dirty="0" err="1">
                <a:solidFill>
                  <a:schemeClr val="tx1"/>
                </a:solidFill>
              </a:rPr>
              <a:t>Soccini</a:t>
            </a:r>
            <a:r>
              <a:rPr lang="it-IT" sz="1400" dirty="0">
                <a:solidFill>
                  <a:schemeClr val="tx1"/>
                </a:solidFill>
              </a:rPr>
              <a:t> </a:t>
            </a:r>
            <a:r>
              <a:rPr lang="it-IT" sz="1400" dirty="0" smtClean="0">
                <a:solidFill>
                  <a:schemeClr val="tx1"/>
                </a:solidFill>
              </a:rPr>
              <a:t>Matteo</a:t>
            </a:r>
            <a:endParaRPr lang="it-IT" sz="1400" dirty="0">
              <a:solidFill>
                <a:schemeClr val="tx1"/>
              </a:solidFill>
            </a:endParaRPr>
          </a:p>
          <a:p>
            <a:pPr lvl="0"/>
            <a:r>
              <a:rPr lang="it-IT" sz="1400" dirty="0">
                <a:solidFill>
                  <a:schemeClr val="tx1"/>
                </a:solidFill>
              </a:rPr>
              <a:t>Moretti </a:t>
            </a:r>
            <a:r>
              <a:rPr lang="it-IT" sz="1400" dirty="0" smtClean="0">
                <a:solidFill>
                  <a:schemeClr val="tx1"/>
                </a:solidFill>
              </a:rPr>
              <a:t>Matteo</a:t>
            </a:r>
            <a:endParaRPr lang="it-IT" sz="1400" dirty="0">
              <a:solidFill>
                <a:schemeClr val="tx1"/>
              </a:solidFill>
            </a:endParaRPr>
          </a:p>
          <a:p>
            <a:pPr lvl="0"/>
            <a:r>
              <a:rPr lang="it-IT" sz="1400" dirty="0" err="1">
                <a:solidFill>
                  <a:schemeClr val="tx1"/>
                </a:solidFill>
              </a:rPr>
              <a:t>Nolli</a:t>
            </a:r>
            <a:r>
              <a:rPr lang="it-IT" sz="1400" dirty="0">
                <a:solidFill>
                  <a:schemeClr val="tx1"/>
                </a:solidFill>
              </a:rPr>
              <a:t> </a:t>
            </a:r>
            <a:r>
              <a:rPr lang="it-IT" sz="1400" dirty="0" smtClean="0">
                <a:solidFill>
                  <a:schemeClr val="tx1"/>
                </a:solidFill>
              </a:rPr>
              <a:t>Roberto</a:t>
            </a:r>
            <a:endParaRPr lang="it-IT" sz="1400" dirty="0">
              <a:solidFill>
                <a:schemeClr val="tx1"/>
              </a:solidFill>
            </a:endParaRPr>
          </a:p>
          <a:p>
            <a:pPr lvl="0"/>
            <a:r>
              <a:rPr lang="it-IT" sz="1400" dirty="0" err="1">
                <a:solidFill>
                  <a:schemeClr val="tx1"/>
                </a:solidFill>
              </a:rPr>
              <a:t>Ferla</a:t>
            </a:r>
            <a:r>
              <a:rPr lang="it-IT" sz="1400" dirty="0">
                <a:solidFill>
                  <a:schemeClr val="tx1"/>
                </a:solidFill>
              </a:rPr>
              <a:t> </a:t>
            </a:r>
            <a:r>
              <a:rPr lang="it-IT" sz="1400" dirty="0" smtClean="0">
                <a:solidFill>
                  <a:schemeClr val="tx1"/>
                </a:solidFill>
              </a:rPr>
              <a:t>Luchino</a:t>
            </a:r>
            <a:endParaRPr lang="it-IT" sz="1400" dirty="0">
              <a:solidFill>
                <a:schemeClr val="tx1"/>
              </a:solidFill>
            </a:endParaRPr>
          </a:p>
          <a:p>
            <a:pPr lvl="0"/>
            <a:r>
              <a:rPr lang="it-IT" sz="1400" dirty="0" err="1">
                <a:solidFill>
                  <a:schemeClr val="tx1"/>
                </a:solidFill>
              </a:rPr>
              <a:t>Demaria</a:t>
            </a:r>
            <a:r>
              <a:rPr lang="it-IT" sz="1400" dirty="0">
                <a:solidFill>
                  <a:schemeClr val="tx1"/>
                </a:solidFill>
              </a:rPr>
              <a:t> </a:t>
            </a:r>
            <a:r>
              <a:rPr lang="it-IT" sz="1400" dirty="0" smtClean="0">
                <a:solidFill>
                  <a:schemeClr val="tx1"/>
                </a:solidFill>
              </a:rPr>
              <a:t>Giuseppe</a:t>
            </a:r>
            <a:endParaRPr lang="it-IT" sz="1400" dirty="0">
              <a:solidFill>
                <a:schemeClr val="tx1"/>
              </a:solidFill>
            </a:endParaRPr>
          </a:p>
          <a:p>
            <a:pPr lvl="0"/>
            <a:r>
              <a:rPr lang="it-IT" sz="1400" dirty="0">
                <a:solidFill>
                  <a:schemeClr val="tx1"/>
                </a:solidFill>
              </a:rPr>
              <a:t>Zucchetti </a:t>
            </a:r>
            <a:r>
              <a:rPr lang="it-IT" sz="1400" dirty="0" smtClean="0">
                <a:solidFill>
                  <a:schemeClr val="tx1"/>
                </a:solidFill>
              </a:rPr>
              <a:t>Giuseppe</a:t>
            </a:r>
            <a:endParaRPr lang="it-IT" sz="1400" dirty="0">
              <a:solidFill>
                <a:schemeClr val="tx1"/>
              </a:solidFill>
            </a:endParaRPr>
          </a:p>
        </p:txBody>
      </p:sp>
      <p:sp>
        <p:nvSpPr>
          <p:cNvPr id="13" name="Rettangolo arrotondato 12"/>
          <p:cNvSpPr/>
          <p:nvPr/>
        </p:nvSpPr>
        <p:spPr>
          <a:xfrm>
            <a:off x="5076056" y="2996952"/>
            <a:ext cx="3456384" cy="151216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Attività</a:t>
            </a:r>
            <a:r>
              <a:rPr lang="it-IT" dirty="0" smtClean="0">
                <a:solidFill>
                  <a:schemeClr val="tx1"/>
                </a:solidFill>
              </a:rPr>
              <a:t>: </a:t>
            </a:r>
            <a:r>
              <a:rPr lang="it-IT" dirty="0">
                <a:solidFill>
                  <a:schemeClr val="tx1"/>
                </a:solidFill>
              </a:rPr>
              <a:t>Studio, programmazione e gestione di iniziative e progetti per favorire lo sviluppo economico della Provincia di </a:t>
            </a:r>
            <a:r>
              <a:rPr lang="it-IT" dirty="0" smtClean="0">
                <a:solidFill>
                  <a:schemeClr val="tx1"/>
                </a:solidFill>
              </a:rPr>
              <a:t>Cremona</a:t>
            </a:r>
            <a:endParaRPr lang="it-IT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5220072" y="5013176"/>
            <a:ext cx="3096344" cy="646331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tx1"/>
                </a:solidFill>
              </a:rPr>
              <a:t>Ultimo bilancio approvato</a:t>
            </a:r>
            <a:r>
              <a:rPr lang="it-IT" dirty="0" smtClean="0">
                <a:solidFill>
                  <a:schemeClr val="tx1"/>
                </a:solidFill>
              </a:rPr>
              <a:t>: </a:t>
            </a:r>
            <a:r>
              <a:rPr lang="it-IT" dirty="0">
                <a:solidFill>
                  <a:schemeClr val="tx1"/>
                </a:solidFill>
              </a:rPr>
              <a:t>558,00 € (utile d’esercizio)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C7BF-9F5E-4A66-899C-D435CD2941FA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411760" y="332656"/>
            <a:ext cx="4104456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u="sng" dirty="0" smtClean="0"/>
              <a:t>Cremasca Servizi s.r.l.</a:t>
            </a:r>
            <a:endParaRPr lang="it-IT" sz="28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11560" y="1196752"/>
            <a:ext cx="3240360" cy="1200329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tx1"/>
                </a:solidFill>
              </a:rPr>
              <a:t>Sede</a:t>
            </a:r>
            <a:r>
              <a:rPr lang="it-IT" dirty="0" smtClean="0">
                <a:solidFill>
                  <a:schemeClr val="tx1"/>
                </a:solidFill>
              </a:rPr>
              <a:t>: Crema Piazza Duomo 25 </a:t>
            </a:r>
          </a:p>
          <a:p>
            <a:r>
              <a:rPr lang="it-IT" b="1" dirty="0" smtClean="0">
                <a:solidFill>
                  <a:schemeClr val="tx1"/>
                </a:solidFill>
              </a:rPr>
              <a:t>Data costituzione</a:t>
            </a:r>
            <a:r>
              <a:rPr lang="it-IT" dirty="0" smtClean="0">
                <a:solidFill>
                  <a:schemeClr val="tx1"/>
                </a:solidFill>
              </a:rPr>
              <a:t>: 17/05/2007 </a:t>
            </a:r>
            <a:r>
              <a:rPr lang="it-IT" b="1" dirty="0" smtClean="0">
                <a:solidFill>
                  <a:schemeClr val="tx1"/>
                </a:solidFill>
              </a:rPr>
              <a:t>Scadenza</a:t>
            </a:r>
            <a:r>
              <a:rPr lang="it-IT" dirty="0" smtClean="0">
                <a:solidFill>
                  <a:schemeClr val="tx1"/>
                </a:solidFill>
              </a:rPr>
              <a:t>:31/12/2050 </a:t>
            </a:r>
          </a:p>
          <a:p>
            <a:r>
              <a:rPr lang="it-IT" b="1" dirty="0" smtClean="0">
                <a:solidFill>
                  <a:schemeClr val="tx1"/>
                </a:solidFill>
              </a:rPr>
              <a:t>Capitale sociale</a:t>
            </a:r>
            <a:r>
              <a:rPr lang="it-IT" dirty="0" smtClean="0">
                <a:solidFill>
                  <a:schemeClr val="tx1"/>
                </a:solidFill>
              </a:rPr>
              <a:t>: 20.000 euro</a:t>
            </a:r>
            <a:endParaRPr lang="it-IT" dirty="0"/>
          </a:p>
        </p:txBody>
      </p:sp>
      <p:sp>
        <p:nvSpPr>
          <p:cNvPr id="11" name="Ovale 10"/>
          <p:cNvSpPr/>
          <p:nvPr/>
        </p:nvSpPr>
        <p:spPr>
          <a:xfrm>
            <a:off x="4716016" y="1196752"/>
            <a:ext cx="2880320" cy="1224136"/>
          </a:xfrm>
          <a:prstGeom prst="ellips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Percentuale partecipazione Comune di Crema</a:t>
            </a:r>
            <a:r>
              <a:rPr lang="it-IT" dirty="0" smtClean="0">
                <a:solidFill>
                  <a:schemeClr val="bg1"/>
                </a:solidFill>
              </a:rPr>
              <a:t>: 100%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771800" y="2564904"/>
            <a:ext cx="4176464" cy="923330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tx1"/>
                </a:solidFill>
              </a:rPr>
              <a:t>Forma amministrativa adottata</a:t>
            </a:r>
            <a:r>
              <a:rPr lang="it-IT" dirty="0" smtClean="0">
                <a:solidFill>
                  <a:schemeClr val="tx1"/>
                </a:solidFill>
              </a:rPr>
              <a:t>: Amministratore Unico  </a:t>
            </a:r>
            <a:r>
              <a:rPr lang="it-IT" dirty="0" err="1" smtClean="0">
                <a:solidFill>
                  <a:schemeClr val="tx1"/>
                </a:solidFill>
              </a:rPr>
              <a:t>Bettinelli</a:t>
            </a:r>
            <a:r>
              <a:rPr lang="it-IT" dirty="0" smtClean="0">
                <a:solidFill>
                  <a:schemeClr val="tx1"/>
                </a:solidFill>
              </a:rPr>
              <a:t> Claudio In carica al 27/07/2012 per 3 esercizi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3" name="Rettangolo arrotondato 12"/>
          <p:cNvSpPr/>
          <p:nvPr/>
        </p:nvSpPr>
        <p:spPr>
          <a:xfrm>
            <a:off x="179512" y="3717032"/>
            <a:ext cx="3456384" cy="151216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Attività</a:t>
            </a:r>
            <a:r>
              <a:rPr lang="it-IT" dirty="0" smtClean="0">
                <a:solidFill>
                  <a:schemeClr val="tx1"/>
                </a:solidFill>
              </a:rPr>
              <a:t>: Controllo/detenzione delle partecipazioni in società erogatrici di servizi pubblici locali -Holding di partecipazione- </a:t>
            </a:r>
            <a:endParaRPr lang="it-IT" dirty="0"/>
          </a:p>
        </p:txBody>
      </p:sp>
      <p:sp>
        <p:nvSpPr>
          <p:cNvPr id="14" name="Ovale 13"/>
          <p:cNvSpPr/>
          <p:nvPr/>
        </p:nvSpPr>
        <p:spPr>
          <a:xfrm>
            <a:off x="3851920" y="4149080"/>
            <a:ext cx="2232248" cy="1080120"/>
          </a:xfrm>
          <a:prstGeom prst="ellips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Partecipazioni detenute</a:t>
            </a:r>
            <a:endParaRPr lang="it-IT" dirty="0">
              <a:solidFill>
                <a:schemeClr val="bg1"/>
              </a:solidFill>
            </a:endParaRPr>
          </a:p>
        </p:txBody>
      </p:sp>
      <p:cxnSp>
        <p:nvCxnSpPr>
          <p:cNvPr id="16" name="Connettore 2 15"/>
          <p:cNvCxnSpPr/>
          <p:nvPr/>
        </p:nvCxnSpPr>
        <p:spPr>
          <a:xfrm flipV="1">
            <a:off x="6084168" y="4221088"/>
            <a:ext cx="72008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>
            <a:off x="6156176" y="4581128"/>
            <a:ext cx="64807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ttangolo 18"/>
          <p:cNvSpPr/>
          <p:nvPr/>
        </p:nvSpPr>
        <p:spPr>
          <a:xfrm>
            <a:off x="6876256" y="3861048"/>
            <a:ext cx="1944216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>
                <a:solidFill>
                  <a:schemeClr val="tx1"/>
                </a:solidFill>
              </a:rPr>
              <a:t>35 %  SCS </a:t>
            </a:r>
            <a:r>
              <a:rPr lang="it-IT" sz="1200" dirty="0" err="1" smtClean="0">
                <a:solidFill>
                  <a:schemeClr val="tx1"/>
                </a:solidFill>
              </a:rPr>
              <a:t>S.p.A</a:t>
            </a:r>
            <a:endParaRPr lang="it-IT" sz="1200" dirty="0"/>
          </a:p>
        </p:txBody>
      </p:sp>
      <p:sp>
        <p:nvSpPr>
          <p:cNvPr id="20" name="Rettangolo 19"/>
          <p:cNvSpPr/>
          <p:nvPr/>
        </p:nvSpPr>
        <p:spPr>
          <a:xfrm>
            <a:off x="6876256" y="4653136"/>
            <a:ext cx="1944216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dirty="0" smtClean="0">
                <a:solidFill>
                  <a:schemeClr val="tx1"/>
                </a:solidFill>
              </a:rPr>
              <a:t>35% SCS Servizi locali s.r.l</a:t>
            </a:r>
            <a:r>
              <a:rPr lang="it-IT" dirty="0" smtClean="0">
                <a:solidFill>
                  <a:schemeClr val="tx1"/>
                </a:solidFill>
              </a:rPr>
              <a:t>.</a:t>
            </a:r>
            <a:r>
              <a:rPr lang="it-IT" b="1" dirty="0" smtClean="0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323528" y="5517232"/>
            <a:ext cx="3096344" cy="646331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tx1"/>
                </a:solidFill>
              </a:rPr>
              <a:t>Ultimo bilancio approvato</a:t>
            </a:r>
            <a:r>
              <a:rPr lang="it-IT" dirty="0" smtClean="0">
                <a:solidFill>
                  <a:schemeClr val="tx1"/>
                </a:solidFill>
              </a:rPr>
              <a:t>: 12.618 € (utile d’esercizio)</a:t>
            </a:r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17" name="Immagine 16" descr="logo com crem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86116" y="6000768"/>
            <a:ext cx="2357454" cy="85723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9" grpId="0" animBg="1"/>
      <p:bldP spid="20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C7BF-9F5E-4A66-899C-D435CD2941FA}" type="slidenum">
              <a:rPr lang="it-IT" smtClean="0"/>
              <a:pPr/>
              <a:t>5</a:t>
            </a:fld>
            <a:endParaRPr lang="it-IT" dirty="0"/>
          </a:p>
        </p:txBody>
      </p:sp>
      <p:pic>
        <p:nvPicPr>
          <p:cNvPr id="7" name="Immagine 6" descr="logo com crem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6021288"/>
            <a:ext cx="2232248" cy="836712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2411760" y="332656"/>
            <a:ext cx="4104456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u="sng" dirty="0" smtClean="0"/>
              <a:t>SCRP SPA</a:t>
            </a:r>
            <a:endParaRPr lang="it-IT" sz="28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51520" y="1124744"/>
            <a:ext cx="3528392" cy="1200329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tx1"/>
                </a:solidFill>
              </a:rPr>
              <a:t>Sede</a:t>
            </a:r>
            <a:r>
              <a:rPr lang="it-IT" dirty="0">
                <a:solidFill>
                  <a:schemeClr val="tx1"/>
                </a:solidFill>
              </a:rPr>
              <a:t>: Crema Via del Commercio </a:t>
            </a:r>
            <a:r>
              <a:rPr lang="it-IT" dirty="0" smtClean="0">
                <a:solidFill>
                  <a:schemeClr val="tx1"/>
                </a:solidFill>
              </a:rPr>
              <a:t>29</a:t>
            </a:r>
            <a:r>
              <a:rPr lang="it-IT" dirty="0">
                <a:solidFill>
                  <a:schemeClr val="tx1"/>
                </a:solidFill>
              </a:rPr>
              <a:t> </a:t>
            </a:r>
          </a:p>
          <a:p>
            <a:r>
              <a:rPr lang="it-IT" b="1" dirty="0">
                <a:solidFill>
                  <a:schemeClr val="tx1"/>
                </a:solidFill>
              </a:rPr>
              <a:t>Data costituzione</a:t>
            </a:r>
            <a:r>
              <a:rPr lang="it-IT" dirty="0">
                <a:solidFill>
                  <a:schemeClr val="tx1"/>
                </a:solidFill>
              </a:rPr>
              <a:t>: 16/10/1994 </a:t>
            </a:r>
            <a:r>
              <a:rPr lang="it-IT" b="1" dirty="0" smtClean="0">
                <a:solidFill>
                  <a:schemeClr val="tx1"/>
                </a:solidFill>
              </a:rPr>
              <a:t>Scadenza</a:t>
            </a:r>
            <a:r>
              <a:rPr lang="it-IT" dirty="0" smtClean="0">
                <a:solidFill>
                  <a:schemeClr val="tx1"/>
                </a:solidFill>
              </a:rPr>
              <a:t>:31/12/2050</a:t>
            </a:r>
            <a:r>
              <a:rPr lang="it-IT" dirty="0">
                <a:solidFill>
                  <a:schemeClr val="tx1"/>
                </a:solidFill>
              </a:rPr>
              <a:t> </a:t>
            </a:r>
          </a:p>
          <a:p>
            <a:r>
              <a:rPr lang="it-IT" b="1" dirty="0">
                <a:solidFill>
                  <a:schemeClr val="tx1"/>
                </a:solidFill>
              </a:rPr>
              <a:t>Capitale sociale</a:t>
            </a:r>
            <a:r>
              <a:rPr lang="it-IT" dirty="0">
                <a:solidFill>
                  <a:schemeClr val="tx1"/>
                </a:solidFill>
              </a:rPr>
              <a:t>:  2.000.000 euro</a:t>
            </a:r>
          </a:p>
        </p:txBody>
      </p:sp>
      <p:sp>
        <p:nvSpPr>
          <p:cNvPr id="11" name="Ovale 10"/>
          <p:cNvSpPr/>
          <p:nvPr/>
        </p:nvSpPr>
        <p:spPr>
          <a:xfrm>
            <a:off x="5292080" y="980728"/>
            <a:ext cx="2304256" cy="1224136"/>
          </a:xfrm>
          <a:prstGeom prst="ellips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Percentuale partecipazione Comune di Crema</a:t>
            </a:r>
            <a:r>
              <a:rPr lang="it-IT" dirty="0" smtClean="0">
                <a:solidFill>
                  <a:schemeClr val="bg1"/>
                </a:solidFill>
              </a:rPr>
              <a:t>: 25,6%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499992" y="2276872"/>
            <a:ext cx="3600400" cy="1877437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it-IT" b="1" dirty="0" smtClean="0">
                <a:solidFill>
                  <a:schemeClr val="tx1"/>
                </a:solidFill>
              </a:rPr>
              <a:t>Forma amministrativa adottata</a:t>
            </a:r>
            <a:r>
              <a:rPr lang="it-IT" dirty="0" smtClean="0">
                <a:solidFill>
                  <a:schemeClr val="tx1"/>
                </a:solidFill>
              </a:rPr>
              <a:t>: </a:t>
            </a:r>
          </a:p>
          <a:p>
            <a:pPr lvl="0"/>
            <a:r>
              <a:rPr lang="it-IT" sz="1400" dirty="0" smtClean="0">
                <a:solidFill>
                  <a:schemeClr val="tx1"/>
                </a:solidFill>
              </a:rPr>
              <a:t>Consiglio di amministrazione (in carica fino all’approvazione del bilancio del 31/12/2012)</a:t>
            </a:r>
            <a:endParaRPr lang="it-IT" sz="1400" dirty="0">
              <a:solidFill>
                <a:schemeClr val="tx1"/>
              </a:solidFill>
            </a:endParaRPr>
          </a:p>
          <a:p>
            <a:pPr lvl="0"/>
            <a:r>
              <a:rPr lang="it-IT" sz="1400" dirty="0" smtClean="0">
                <a:solidFill>
                  <a:schemeClr val="tx1"/>
                </a:solidFill>
              </a:rPr>
              <a:t>Corrado </a:t>
            </a:r>
            <a:r>
              <a:rPr lang="it-IT" sz="1400" dirty="0" err="1">
                <a:solidFill>
                  <a:schemeClr val="tx1"/>
                </a:solidFill>
              </a:rPr>
              <a:t>Bonoldi</a:t>
            </a:r>
            <a:r>
              <a:rPr lang="it-IT" sz="1400" dirty="0">
                <a:solidFill>
                  <a:schemeClr val="tx1"/>
                </a:solidFill>
              </a:rPr>
              <a:t> (presidente) </a:t>
            </a:r>
          </a:p>
          <a:p>
            <a:pPr lvl="0"/>
            <a:r>
              <a:rPr lang="it-IT" sz="1400" dirty="0">
                <a:solidFill>
                  <a:schemeClr val="tx1"/>
                </a:solidFill>
              </a:rPr>
              <a:t>Giovanni </a:t>
            </a:r>
            <a:r>
              <a:rPr lang="it-IT" sz="1400" dirty="0" err="1" smtClean="0">
                <a:solidFill>
                  <a:schemeClr val="tx1"/>
                </a:solidFill>
              </a:rPr>
              <a:t>Belloni</a:t>
            </a:r>
            <a:endParaRPr lang="it-IT" sz="1400" dirty="0">
              <a:solidFill>
                <a:schemeClr val="tx1"/>
              </a:solidFill>
            </a:endParaRPr>
          </a:p>
          <a:p>
            <a:pPr lvl="0"/>
            <a:r>
              <a:rPr lang="it-IT" sz="1400" dirty="0" err="1">
                <a:solidFill>
                  <a:schemeClr val="tx1"/>
                </a:solidFill>
              </a:rPr>
              <a:t>Tomaselli</a:t>
            </a:r>
            <a:r>
              <a:rPr lang="it-IT" sz="1400" dirty="0">
                <a:solidFill>
                  <a:schemeClr val="tx1"/>
                </a:solidFill>
              </a:rPr>
              <a:t> </a:t>
            </a:r>
            <a:r>
              <a:rPr lang="it-IT" sz="1400" dirty="0" smtClean="0">
                <a:solidFill>
                  <a:schemeClr val="tx1"/>
                </a:solidFill>
              </a:rPr>
              <a:t>Giuseppe</a:t>
            </a:r>
            <a:endParaRPr lang="it-IT" sz="1400" dirty="0">
              <a:solidFill>
                <a:schemeClr val="tx1"/>
              </a:solidFill>
            </a:endParaRPr>
          </a:p>
          <a:p>
            <a:pPr lvl="0"/>
            <a:r>
              <a:rPr lang="it-IT" sz="1400" dirty="0" err="1">
                <a:solidFill>
                  <a:schemeClr val="tx1"/>
                </a:solidFill>
              </a:rPr>
              <a:t>Margheritti</a:t>
            </a:r>
            <a:r>
              <a:rPr lang="it-IT" sz="1400" dirty="0">
                <a:solidFill>
                  <a:schemeClr val="tx1"/>
                </a:solidFill>
              </a:rPr>
              <a:t> </a:t>
            </a:r>
            <a:r>
              <a:rPr lang="it-IT" sz="1400" dirty="0" smtClean="0">
                <a:solidFill>
                  <a:schemeClr val="tx1"/>
                </a:solidFill>
              </a:rPr>
              <a:t>Pietro</a:t>
            </a:r>
            <a:endParaRPr lang="it-IT" sz="1400" dirty="0">
              <a:solidFill>
                <a:schemeClr val="tx1"/>
              </a:solidFill>
            </a:endParaRPr>
          </a:p>
          <a:p>
            <a:pPr lvl="0"/>
            <a:r>
              <a:rPr lang="it-IT" sz="1400" dirty="0">
                <a:solidFill>
                  <a:schemeClr val="tx1"/>
                </a:solidFill>
              </a:rPr>
              <a:t>Martinazzoli </a:t>
            </a:r>
            <a:r>
              <a:rPr lang="it-IT" sz="1400" dirty="0" smtClean="0">
                <a:solidFill>
                  <a:schemeClr val="tx1"/>
                </a:solidFill>
              </a:rPr>
              <a:t>Dino</a:t>
            </a:r>
            <a:endParaRPr lang="it-IT" sz="1400" dirty="0">
              <a:solidFill>
                <a:schemeClr val="tx1"/>
              </a:solidFill>
            </a:endParaRPr>
          </a:p>
        </p:txBody>
      </p:sp>
      <p:sp>
        <p:nvSpPr>
          <p:cNvPr id="13" name="Rettangolo arrotondato 12"/>
          <p:cNvSpPr/>
          <p:nvPr/>
        </p:nvSpPr>
        <p:spPr>
          <a:xfrm>
            <a:off x="251520" y="2420888"/>
            <a:ext cx="3456384" cy="288032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</a:rPr>
              <a:t>Attività</a:t>
            </a:r>
            <a:r>
              <a:rPr lang="it-IT" sz="1400" dirty="0" smtClean="0">
                <a:solidFill>
                  <a:schemeClr val="tx1"/>
                </a:solidFill>
              </a:rPr>
              <a:t>: </a:t>
            </a:r>
            <a:r>
              <a:rPr lang="it-IT" sz="1400" dirty="0">
                <a:solidFill>
                  <a:schemeClr val="tx1"/>
                </a:solidFill>
              </a:rPr>
              <a:t>Gestione servizi strumentali sovra comunali –informatica, gestione delle dotazioni infrastrutturali, reti ed impianti, relative all’erogazione di servizi pubblici da parte del Comune o di soggetti ad esso collegati (impianti e collettori per la depurazione dei reflui, aree per lo stoccaggio temporaneo dei rifiuti solidi urbani). Gestione servizi immobiliari relativi in particolare ad aree, fabbricati ed impianti comunque funzionali o destinati all’erogazione di servizi di interesse generale. </a:t>
            </a:r>
          </a:p>
        </p:txBody>
      </p:sp>
      <p:sp>
        <p:nvSpPr>
          <p:cNvPr id="14" name="Ovale 13"/>
          <p:cNvSpPr/>
          <p:nvPr/>
        </p:nvSpPr>
        <p:spPr>
          <a:xfrm>
            <a:off x="3851920" y="4869160"/>
            <a:ext cx="2232248" cy="1080120"/>
          </a:xfrm>
          <a:prstGeom prst="ellips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Partecipazioni detenute</a:t>
            </a:r>
            <a:endParaRPr lang="it-IT" dirty="0">
              <a:solidFill>
                <a:schemeClr val="bg1"/>
              </a:solidFill>
            </a:endParaRPr>
          </a:p>
        </p:txBody>
      </p:sp>
      <p:cxnSp>
        <p:nvCxnSpPr>
          <p:cNvPr id="16" name="Connettore 2 15"/>
          <p:cNvCxnSpPr>
            <a:endCxn id="19" idx="1"/>
          </p:cNvCxnSpPr>
          <p:nvPr/>
        </p:nvCxnSpPr>
        <p:spPr>
          <a:xfrm rot="5400000" flipH="1" flipV="1">
            <a:off x="5868144" y="4653136"/>
            <a:ext cx="86409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14" idx="6"/>
            <a:endCxn id="17" idx="1"/>
          </p:cNvCxnSpPr>
          <p:nvPr/>
        </p:nvCxnSpPr>
        <p:spPr>
          <a:xfrm flipV="1">
            <a:off x="6084168" y="4941168"/>
            <a:ext cx="432048" cy="4680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ttangolo 18"/>
          <p:cNvSpPr/>
          <p:nvPr/>
        </p:nvSpPr>
        <p:spPr>
          <a:xfrm>
            <a:off x="6516216" y="4221088"/>
            <a:ext cx="1944216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1200" dirty="0">
                <a:solidFill>
                  <a:schemeClr val="tx1"/>
                </a:solidFill>
              </a:rPr>
              <a:t>SCS </a:t>
            </a:r>
            <a:r>
              <a:rPr lang="it-IT" sz="1200" dirty="0" err="1">
                <a:solidFill>
                  <a:schemeClr val="tx1"/>
                </a:solidFill>
              </a:rPr>
              <a:t>S.p.A</a:t>
            </a:r>
            <a:r>
              <a:rPr lang="it-IT" sz="1200" dirty="0">
                <a:solidFill>
                  <a:schemeClr val="tx1"/>
                </a:solidFill>
              </a:rPr>
              <a:t> (65%)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6516216" y="5733256"/>
            <a:ext cx="1944216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1200" dirty="0">
                <a:solidFill>
                  <a:schemeClr val="tx1"/>
                </a:solidFill>
              </a:rPr>
              <a:t>SIC s.r.l. (100%)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323528" y="5517232"/>
            <a:ext cx="3096344" cy="646331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tx1"/>
                </a:solidFill>
              </a:rPr>
              <a:t>Ultimo bilancio approvato</a:t>
            </a:r>
            <a:r>
              <a:rPr lang="it-IT" dirty="0" smtClean="0">
                <a:solidFill>
                  <a:schemeClr val="tx1"/>
                </a:solidFill>
              </a:rPr>
              <a:t>: 116.000 € (utile d’esercizio)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6516216" y="4725144"/>
            <a:ext cx="1944216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1200" dirty="0">
                <a:solidFill>
                  <a:schemeClr val="tx1"/>
                </a:solidFill>
              </a:rPr>
              <a:t>SCS Servizi Locali s.r.l. (65%)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6516216" y="5229200"/>
            <a:ext cx="1944216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1200" dirty="0" err="1">
                <a:solidFill>
                  <a:schemeClr val="tx1"/>
                </a:solidFill>
              </a:rPr>
              <a:t>Consorzio.it</a:t>
            </a:r>
            <a:r>
              <a:rPr lang="it-IT" sz="1200" dirty="0">
                <a:solidFill>
                  <a:schemeClr val="tx1"/>
                </a:solidFill>
              </a:rPr>
              <a:t> srl (100%)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6516216" y="6237312"/>
            <a:ext cx="1944216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1200" dirty="0" err="1">
                <a:solidFill>
                  <a:schemeClr val="tx1"/>
                </a:solidFill>
              </a:rPr>
              <a:t>Biofor</a:t>
            </a:r>
            <a:r>
              <a:rPr lang="it-IT" sz="1200" dirty="0">
                <a:solidFill>
                  <a:schemeClr val="tx1"/>
                </a:solidFill>
              </a:rPr>
              <a:t> s.r.l. (50%)</a:t>
            </a:r>
          </a:p>
        </p:txBody>
      </p:sp>
      <p:cxnSp>
        <p:nvCxnSpPr>
          <p:cNvPr id="27" name="Connettore 2 26"/>
          <p:cNvCxnSpPr>
            <a:endCxn id="21" idx="1"/>
          </p:cNvCxnSpPr>
          <p:nvPr/>
        </p:nvCxnSpPr>
        <p:spPr>
          <a:xfrm>
            <a:off x="6084168" y="5373216"/>
            <a:ext cx="432048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>
            <a:endCxn id="20" idx="1"/>
          </p:cNvCxnSpPr>
          <p:nvPr/>
        </p:nvCxnSpPr>
        <p:spPr>
          <a:xfrm rot="16200000" flipH="1">
            <a:off x="5976156" y="5409220"/>
            <a:ext cx="57606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endCxn id="23" idx="1"/>
          </p:cNvCxnSpPr>
          <p:nvPr/>
        </p:nvCxnSpPr>
        <p:spPr>
          <a:xfrm rot="16200000" flipH="1">
            <a:off x="5796136" y="5733256"/>
            <a:ext cx="100811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  <p:bldP spid="11" grpId="0" animBg="1"/>
      <p:bldP spid="12" grpId="0" animBg="1"/>
      <p:bldP spid="13" grpId="0" animBg="1"/>
      <p:bldP spid="14" grpId="0" animBg="1"/>
      <p:bldP spid="19" grpId="0" animBg="1"/>
      <p:bldP spid="20" grpId="0" animBg="1"/>
      <p:bldP spid="22" grpId="0" animBg="1"/>
      <p:bldP spid="17" grpId="0" animBg="1"/>
      <p:bldP spid="21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C7BF-9F5E-4A66-899C-D435CD2941FA}" type="slidenum">
              <a:rPr lang="it-IT" smtClean="0"/>
              <a:pPr/>
              <a:t>6</a:t>
            </a:fld>
            <a:endParaRPr lang="it-IT" dirty="0"/>
          </a:p>
        </p:txBody>
      </p:sp>
      <p:pic>
        <p:nvPicPr>
          <p:cNvPr id="7" name="Immagine 6" descr="logo com crem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6021288"/>
            <a:ext cx="2232248" cy="836712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2411760" y="332656"/>
            <a:ext cx="4104456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u="sng" dirty="0" smtClean="0"/>
              <a:t>SCS spa</a:t>
            </a:r>
            <a:endParaRPr lang="it-IT" sz="28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11560" y="1196752"/>
            <a:ext cx="3600400" cy="1200329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tx1"/>
                </a:solidFill>
              </a:rPr>
              <a:t>Sede</a:t>
            </a:r>
            <a:r>
              <a:rPr lang="it-IT" dirty="0" smtClean="0">
                <a:solidFill>
                  <a:schemeClr val="tx1"/>
                </a:solidFill>
              </a:rPr>
              <a:t>: Crema Via del Commercio 29 </a:t>
            </a:r>
          </a:p>
          <a:p>
            <a:r>
              <a:rPr lang="it-IT" b="1" dirty="0" smtClean="0">
                <a:solidFill>
                  <a:schemeClr val="tx1"/>
                </a:solidFill>
              </a:rPr>
              <a:t>Data costituzione</a:t>
            </a:r>
            <a:r>
              <a:rPr lang="it-IT" dirty="0" smtClean="0">
                <a:solidFill>
                  <a:schemeClr val="tx1"/>
                </a:solidFill>
              </a:rPr>
              <a:t>: 01/07/1999 </a:t>
            </a:r>
            <a:r>
              <a:rPr lang="it-IT" b="1" dirty="0" smtClean="0">
                <a:solidFill>
                  <a:schemeClr val="tx1"/>
                </a:solidFill>
              </a:rPr>
              <a:t>Scadenza</a:t>
            </a:r>
            <a:r>
              <a:rPr lang="it-IT" dirty="0" smtClean="0">
                <a:solidFill>
                  <a:schemeClr val="tx1"/>
                </a:solidFill>
              </a:rPr>
              <a:t>:31/12/2050 </a:t>
            </a:r>
          </a:p>
          <a:p>
            <a:r>
              <a:rPr lang="it-IT" b="1" dirty="0" smtClean="0">
                <a:solidFill>
                  <a:schemeClr val="tx1"/>
                </a:solidFill>
              </a:rPr>
              <a:t>Capitale sociale</a:t>
            </a:r>
            <a:r>
              <a:rPr lang="it-IT" dirty="0" smtClean="0">
                <a:solidFill>
                  <a:schemeClr val="tx1"/>
                </a:solidFill>
              </a:rPr>
              <a:t>: 464.672 euro</a:t>
            </a:r>
            <a:endParaRPr lang="it-IT" dirty="0"/>
          </a:p>
        </p:txBody>
      </p:sp>
      <p:sp>
        <p:nvSpPr>
          <p:cNvPr id="11" name="Ovale 10"/>
          <p:cNvSpPr/>
          <p:nvPr/>
        </p:nvSpPr>
        <p:spPr>
          <a:xfrm>
            <a:off x="4716016" y="980728"/>
            <a:ext cx="4032448" cy="1512168"/>
          </a:xfrm>
          <a:prstGeom prst="ellips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Percentuale partecipazione Comune di Crema</a:t>
            </a:r>
            <a:r>
              <a:rPr lang="it-IT" dirty="0" smtClean="0">
                <a:solidFill>
                  <a:schemeClr val="bg1"/>
                </a:solidFill>
              </a:rPr>
              <a:t>: </a:t>
            </a:r>
            <a:r>
              <a:rPr lang="it-IT" dirty="0" smtClean="0"/>
              <a:t>indiretta (35%  Cremasca servizi s.r.l. e 65% SCRP </a:t>
            </a:r>
            <a:r>
              <a:rPr lang="it-IT" dirty="0" err="1" smtClean="0"/>
              <a:t>S.p.A</a:t>
            </a:r>
            <a:r>
              <a:rPr lang="it-IT" dirty="0" smtClean="0"/>
              <a:t>)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923928" y="2852936"/>
            <a:ext cx="4608512" cy="1200329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tx1"/>
                </a:solidFill>
              </a:rPr>
              <a:t>Forma amministrativa adottata</a:t>
            </a:r>
            <a:r>
              <a:rPr lang="it-IT" dirty="0" smtClean="0">
                <a:solidFill>
                  <a:schemeClr val="tx1"/>
                </a:solidFill>
              </a:rPr>
              <a:t>: Amministratore unico 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Corrado </a:t>
            </a:r>
            <a:r>
              <a:rPr lang="it-IT" dirty="0" err="1" smtClean="0">
                <a:solidFill>
                  <a:schemeClr val="tx1"/>
                </a:solidFill>
              </a:rPr>
              <a:t>Bonoldi</a:t>
            </a:r>
            <a:r>
              <a:rPr lang="it-IT" dirty="0" smtClean="0">
                <a:solidFill>
                  <a:schemeClr val="tx1"/>
                </a:solidFill>
              </a:rPr>
              <a:t> In carica dal 29/04/2011 fino all’approvazione del bilancio del 31/12/2013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3" name="Rettangolo arrotondato 12"/>
          <p:cNvSpPr/>
          <p:nvPr/>
        </p:nvSpPr>
        <p:spPr>
          <a:xfrm>
            <a:off x="179512" y="3429000"/>
            <a:ext cx="3600400" cy="1800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Attività</a:t>
            </a:r>
            <a:r>
              <a:rPr lang="it-IT" dirty="0" smtClean="0">
                <a:solidFill>
                  <a:schemeClr val="tx1"/>
                </a:solidFill>
              </a:rPr>
              <a:t>: Controllo/detenzione delle partecipazioni in società erogatrici di servizi pubblici locali quali servizio rifiuti, servizio idrico (in fase di trasferimento al gestore unico) e di distribuzione gas.</a:t>
            </a:r>
            <a:endParaRPr lang="it-IT" dirty="0"/>
          </a:p>
        </p:txBody>
      </p:sp>
      <p:sp>
        <p:nvSpPr>
          <p:cNvPr id="14" name="Ovale 13"/>
          <p:cNvSpPr/>
          <p:nvPr/>
        </p:nvSpPr>
        <p:spPr>
          <a:xfrm>
            <a:off x="3923928" y="4869160"/>
            <a:ext cx="2232248" cy="1080120"/>
          </a:xfrm>
          <a:prstGeom prst="ellips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Partecipazioni detenute</a:t>
            </a:r>
            <a:endParaRPr lang="it-IT" dirty="0">
              <a:solidFill>
                <a:schemeClr val="bg1"/>
              </a:solidFill>
            </a:endParaRPr>
          </a:p>
        </p:txBody>
      </p:sp>
      <p:cxnSp>
        <p:nvCxnSpPr>
          <p:cNvPr id="16" name="Connettore 2 15"/>
          <p:cNvCxnSpPr/>
          <p:nvPr/>
        </p:nvCxnSpPr>
        <p:spPr>
          <a:xfrm>
            <a:off x="6156176" y="5445224"/>
            <a:ext cx="7200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ttangolo 18"/>
          <p:cNvSpPr/>
          <p:nvPr/>
        </p:nvSpPr>
        <p:spPr>
          <a:xfrm>
            <a:off x="6876256" y="5229200"/>
            <a:ext cx="201622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>
                <a:solidFill>
                  <a:schemeClr val="tx1"/>
                </a:solidFill>
              </a:rPr>
              <a:t>9,66 </a:t>
            </a:r>
            <a:r>
              <a:rPr lang="en-US" sz="1200" dirty="0" smtClean="0">
                <a:solidFill>
                  <a:schemeClr val="tx1"/>
                </a:solidFill>
              </a:rPr>
              <a:t>Linea Group Holding </a:t>
            </a:r>
            <a:r>
              <a:rPr lang="en-US" sz="1200" dirty="0" err="1" smtClean="0">
                <a:solidFill>
                  <a:schemeClr val="tx1"/>
                </a:solidFill>
              </a:rPr>
              <a:t>s.r.l</a:t>
            </a:r>
            <a:endParaRPr lang="it-IT" sz="1200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323528" y="5517232"/>
            <a:ext cx="3096344" cy="646331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tx1"/>
                </a:solidFill>
              </a:rPr>
              <a:t>Ultimo bilancio approvato</a:t>
            </a:r>
            <a:r>
              <a:rPr lang="it-IT" dirty="0" smtClean="0">
                <a:solidFill>
                  <a:schemeClr val="tx1"/>
                </a:solidFill>
              </a:rPr>
              <a:t>: 923.551,00 € (utile d’esercizio)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9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C7BF-9F5E-4A66-899C-D435CD2941FA}" type="slidenum">
              <a:rPr lang="it-IT" smtClean="0"/>
              <a:pPr/>
              <a:t>7</a:t>
            </a:fld>
            <a:endParaRPr lang="it-IT" dirty="0"/>
          </a:p>
        </p:txBody>
      </p:sp>
      <p:pic>
        <p:nvPicPr>
          <p:cNvPr id="7" name="Immagine 6" descr="logo com crem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6021288"/>
            <a:ext cx="2232248" cy="836712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2411760" y="332656"/>
            <a:ext cx="4104456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u="sng" dirty="0" smtClean="0"/>
              <a:t>SCS servizi locali srl</a:t>
            </a:r>
            <a:endParaRPr lang="it-IT" sz="28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11560" y="1196752"/>
            <a:ext cx="3600400" cy="1200329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tx1"/>
                </a:solidFill>
              </a:rPr>
              <a:t>Sede</a:t>
            </a:r>
            <a:r>
              <a:rPr lang="it-IT" dirty="0" smtClean="0">
                <a:solidFill>
                  <a:schemeClr val="tx1"/>
                </a:solidFill>
              </a:rPr>
              <a:t>: Crema Via del Commercio 29 </a:t>
            </a:r>
          </a:p>
          <a:p>
            <a:r>
              <a:rPr lang="it-IT" b="1" dirty="0" smtClean="0">
                <a:solidFill>
                  <a:schemeClr val="tx1"/>
                </a:solidFill>
              </a:rPr>
              <a:t>Data costituzione</a:t>
            </a:r>
            <a:r>
              <a:rPr lang="it-IT" dirty="0" smtClean="0">
                <a:solidFill>
                  <a:schemeClr val="tx1"/>
                </a:solidFill>
              </a:rPr>
              <a:t>: 11/01/2008  </a:t>
            </a:r>
            <a:r>
              <a:rPr lang="it-IT" b="1" dirty="0" smtClean="0">
                <a:solidFill>
                  <a:schemeClr val="tx1"/>
                </a:solidFill>
              </a:rPr>
              <a:t>Scadenza</a:t>
            </a:r>
            <a:r>
              <a:rPr lang="it-IT" dirty="0" smtClean="0">
                <a:solidFill>
                  <a:schemeClr val="tx1"/>
                </a:solidFill>
              </a:rPr>
              <a:t>:31/12/2050 </a:t>
            </a:r>
          </a:p>
          <a:p>
            <a:r>
              <a:rPr lang="it-IT" b="1" dirty="0" smtClean="0">
                <a:solidFill>
                  <a:schemeClr val="tx1"/>
                </a:solidFill>
              </a:rPr>
              <a:t>Capitale sociale: </a:t>
            </a:r>
            <a:r>
              <a:rPr lang="it-IT" dirty="0" smtClean="0">
                <a:solidFill>
                  <a:schemeClr val="tx1"/>
                </a:solidFill>
              </a:rPr>
              <a:t>115.024,00 euro</a:t>
            </a:r>
            <a:endParaRPr lang="it-IT" dirty="0"/>
          </a:p>
        </p:txBody>
      </p:sp>
      <p:sp>
        <p:nvSpPr>
          <p:cNvPr id="11" name="Ovale 10"/>
          <p:cNvSpPr/>
          <p:nvPr/>
        </p:nvSpPr>
        <p:spPr>
          <a:xfrm>
            <a:off x="4716016" y="980728"/>
            <a:ext cx="4032448" cy="1512168"/>
          </a:xfrm>
          <a:prstGeom prst="ellips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Percentuale partecipazione Comune di Crema</a:t>
            </a:r>
            <a:r>
              <a:rPr lang="it-IT" dirty="0" smtClean="0">
                <a:solidFill>
                  <a:schemeClr val="bg1"/>
                </a:solidFill>
              </a:rPr>
              <a:t>: </a:t>
            </a:r>
            <a:r>
              <a:rPr lang="it-IT" dirty="0" smtClean="0"/>
              <a:t>indiretta (35%  Cremasca servizi s.r.l. e 65% SCRP </a:t>
            </a:r>
            <a:r>
              <a:rPr lang="it-IT" dirty="0" err="1" smtClean="0"/>
              <a:t>S.p.A</a:t>
            </a:r>
            <a:r>
              <a:rPr lang="it-IT" dirty="0" smtClean="0"/>
              <a:t>)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355976" y="2852936"/>
            <a:ext cx="3456384" cy="1200329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tx1"/>
                </a:solidFill>
              </a:rPr>
              <a:t>Forma amministrativa adottata</a:t>
            </a:r>
            <a:r>
              <a:rPr lang="it-IT" dirty="0" smtClean="0">
                <a:solidFill>
                  <a:schemeClr val="tx1"/>
                </a:solidFill>
              </a:rPr>
              <a:t>: 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Amministratore unico 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Gianfranco </a:t>
            </a:r>
            <a:r>
              <a:rPr lang="it-IT" dirty="0" err="1" smtClean="0">
                <a:solidFill>
                  <a:schemeClr val="tx1"/>
                </a:solidFill>
              </a:rPr>
              <a:t>Ervin</a:t>
            </a:r>
            <a:r>
              <a:rPr lang="it-IT" dirty="0" smtClean="0">
                <a:solidFill>
                  <a:schemeClr val="tx1"/>
                </a:solidFill>
              </a:rPr>
              <a:t> In carica dal 26/10/2012 per 3 esercizi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3" name="Rettangolo arrotondato 12"/>
          <p:cNvSpPr/>
          <p:nvPr/>
        </p:nvSpPr>
        <p:spPr>
          <a:xfrm>
            <a:off x="251520" y="3356992"/>
            <a:ext cx="3600400" cy="1800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Attività</a:t>
            </a:r>
            <a:r>
              <a:rPr lang="it-IT" dirty="0" smtClean="0">
                <a:solidFill>
                  <a:schemeClr val="tx1"/>
                </a:solidFill>
              </a:rPr>
              <a:t>: Erogazione servizi pubblici locali e strumentali quali illuminazione pubblica, gestione degli impianti semaforici, dei parcheggi e del centro natatorio</a:t>
            </a:r>
            <a:endParaRPr lang="it-IT" dirty="0"/>
          </a:p>
        </p:txBody>
      </p:sp>
      <p:sp>
        <p:nvSpPr>
          <p:cNvPr id="14" name="Ovale 13"/>
          <p:cNvSpPr/>
          <p:nvPr/>
        </p:nvSpPr>
        <p:spPr>
          <a:xfrm>
            <a:off x="3995936" y="4581128"/>
            <a:ext cx="2232248" cy="1080120"/>
          </a:xfrm>
          <a:prstGeom prst="ellips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Partecipazioni detenute</a:t>
            </a:r>
            <a:endParaRPr lang="it-IT" dirty="0">
              <a:solidFill>
                <a:schemeClr val="bg1"/>
              </a:solidFill>
            </a:endParaRPr>
          </a:p>
        </p:txBody>
      </p:sp>
      <p:cxnSp>
        <p:nvCxnSpPr>
          <p:cNvPr id="16" name="Connettore 2 15"/>
          <p:cNvCxnSpPr/>
          <p:nvPr/>
        </p:nvCxnSpPr>
        <p:spPr>
          <a:xfrm>
            <a:off x="6228184" y="5157192"/>
            <a:ext cx="7200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ttangolo 18"/>
          <p:cNvSpPr/>
          <p:nvPr/>
        </p:nvSpPr>
        <p:spPr>
          <a:xfrm>
            <a:off x="6948264" y="4941168"/>
            <a:ext cx="201622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>
                <a:solidFill>
                  <a:schemeClr val="tx1"/>
                </a:solidFill>
              </a:rPr>
              <a:t>52% SCCA </a:t>
            </a:r>
            <a:r>
              <a:rPr lang="it-IT" sz="1200" dirty="0" err="1" smtClean="0">
                <a:solidFill>
                  <a:schemeClr val="tx1"/>
                </a:solidFill>
              </a:rPr>
              <a:t>s.r.l</a:t>
            </a:r>
            <a:endParaRPr lang="it-IT" sz="1200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323528" y="5517232"/>
            <a:ext cx="3096344" cy="646331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tx1"/>
                </a:solidFill>
              </a:rPr>
              <a:t>Ultimo bilancio approvato</a:t>
            </a:r>
            <a:r>
              <a:rPr lang="it-IT" dirty="0" smtClean="0">
                <a:solidFill>
                  <a:schemeClr val="tx1"/>
                </a:solidFill>
              </a:rPr>
              <a:t>: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 - 437.438 </a:t>
            </a:r>
            <a:r>
              <a:rPr lang="it-IT" dirty="0" smtClean="0">
                <a:solidFill>
                  <a:schemeClr val="tx1"/>
                </a:solidFill>
              </a:rPr>
              <a:t>€ (utile d’esercizio)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9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logo com crem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6021288"/>
            <a:ext cx="2232248" cy="836712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2699792" y="260648"/>
            <a:ext cx="3384376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u="sng" dirty="0" smtClean="0"/>
              <a:t>Padania Acque spa</a:t>
            </a:r>
            <a:endParaRPr lang="it-IT" sz="28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11560" y="1196752"/>
            <a:ext cx="3672408" cy="1200329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tx1"/>
                </a:solidFill>
              </a:rPr>
              <a:t>Sede: </a:t>
            </a:r>
            <a:r>
              <a:rPr lang="it-IT" dirty="0" smtClean="0">
                <a:solidFill>
                  <a:schemeClr val="tx1"/>
                </a:solidFill>
              </a:rPr>
              <a:t>Cremona Via del Macello 14 </a:t>
            </a:r>
            <a:endParaRPr lang="it-IT" dirty="0">
              <a:solidFill>
                <a:schemeClr val="tx1"/>
              </a:solidFill>
            </a:endParaRPr>
          </a:p>
          <a:p>
            <a:r>
              <a:rPr lang="it-IT" b="1" dirty="0">
                <a:solidFill>
                  <a:schemeClr val="tx1"/>
                </a:solidFill>
              </a:rPr>
              <a:t>Data costituzione:</a:t>
            </a: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 smtClean="0">
                <a:solidFill>
                  <a:schemeClr val="tx1"/>
                </a:solidFill>
              </a:rPr>
              <a:t>25/02/1995  </a:t>
            </a:r>
            <a:r>
              <a:rPr lang="it-IT" b="1" dirty="0">
                <a:solidFill>
                  <a:schemeClr val="tx1"/>
                </a:solidFill>
              </a:rPr>
              <a:t>Scadenza:</a:t>
            </a:r>
            <a:r>
              <a:rPr lang="it-IT" dirty="0">
                <a:solidFill>
                  <a:schemeClr val="tx1"/>
                </a:solidFill>
              </a:rPr>
              <a:t>31/12/2025</a:t>
            </a:r>
            <a:r>
              <a:rPr lang="it-IT" b="1" dirty="0">
                <a:solidFill>
                  <a:schemeClr val="tx1"/>
                </a:solidFill>
              </a:rPr>
              <a:t> </a:t>
            </a:r>
          </a:p>
          <a:p>
            <a:r>
              <a:rPr lang="it-IT" b="1" dirty="0">
                <a:solidFill>
                  <a:schemeClr val="tx1"/>
                </a:solidFill>
              </a:rPr>
              <a:t>Capitale sociale</a:t>
            </a:r>
            <a:r>
              <a:rPr lang="it-IT" dirty="0">
                <a:solidFill>
                  <a:schemeClr val="tx1"/>
                </a:solidFill>
              </a:rPr>
              <a:t>: </a:t>
            </a:r>
            <a:r>
              <a:rPr lang="it-IT" dirty="0" smtClean="0">
                <a:solidFill>
                  <a:schemeClr val="tx1"/>
                </a:solidFill>
              </a:rPr>
              <a:t>30.308.451,68 euro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5292080" y="1052736"/>
            <a:ext cx="2880320" cy="1224136"/>
          </a:xfrm>
          <a:prstGeom prst="ellips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Percentuale partecipazione Comune di Crema</a:t>
            </a:r>
            <a:r>
              <a:rPr lang="it-IT" dirty="0" smtClean="0">
                <a:solidFill>
                  <a:schemeClr val="bg1"/>
                </a:solidFill>
              </a:rPr>
              <a:t>: 0,044%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539552" y="2852936"/>
            <a:ext cx="3312368" cy="1877437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tx1"/>
                </a:solidFill>
              </a:rPr>
              <a:t>Forma amministrativa adottata</a:t>
            </a:r>
            <a:r>
              <a:rPr lang="it-IT" dirty="0" smtClean="0">
                <a:solidFill>
                  <a:schemeClr val="tx1"/>
                </a:solidFill>
              </a:rPr>
              <a:t>: </a:t>
            </a:r>
          </a:p>
          <a:p>
            <a:r>
              <a:rPr lang="it-IT" sz="1400" dirty="0" smtClean="0">
                <a:solidFill>
                  <a:schemeClr val="tx1"/>
                </a:solidFill>
              </a:rPr>
              <a:t>Consiglio </a:t>
            </a:r>
            <a:r>
              <a:rPr lang="it-IT" sz="1400" dirty="0">
                <a:solidFill>
                  <a:schemeClr val="tx1"/>
                </a:solidFill>
              </a:rPr>
              <a:t>di </a:t>
            </a:r>
            <a:r>
              <a:rPr lang="it-IT" sz="1400" dirty="0" smtClean="0">
                <a:solidFill>
                  <a:schemeClr val="tx1"/>
                </a:solidFill>
              </a:rPr>
              <a:t>amministrazione </a:t>
            </a:r>
          </a:p>
          <a:p>
            <a:r>
              <a:rPr lang="it-IT" sz="1400" dirty="0" smtClean="0">
                <a:solidFill>
                  <a:schemeClr val="tx1"/>
                </a:solidFill>
              </a:rPr>
              <a:t>In carica dal 27/07/2012 per 3 esercizi</a:t>
            </a:r>
            <a:endParaRPr lang="it-IT" sz="1400" dirty="0">
              <a:solidFill>
                <a:schemeClr val="tx1"/>
              </a:solidFill>
            </a:endParaRPr>
          </a:p>
          <a:p>
            <a:pPr lvl="0"/>
            <a:r>
              <a:rPr lang="it-IT" sz="1400" dirty="0" err="1" smtClean="0">
                <a:solidFill>
                  <a:schemeClr val="tx1"/>
                </a:solidFill>
              </a:rPr>
              <a:t>•Barbati</a:t>
            </a:r>
            <a:r>
              <a:rPr lang="it-IT" sz="1400" dirty="0" smtClean="0">
                <a:solidFill>
                  <a:schemeClr val="tx1"/>
                </a:solidFill>
              </a:rPr>
              <a:t> Ercole (presidente)</a:t>
            </a:r>
          </a:p>
          <a:p>
            <a:pPr lvl="0"/>
            <a:r>
              <a:rPr lang="it-IT" sz="1400" dirty="0" err="1" smtClean="0">
                <a:solidFill>
                  <a:schemeClr val="tx1"/>
                </a:solidFill>
              </a:rPr>
              <a:t>•Lanfranchi</a:t>
            </a:r>
            <a:r>
              <a:rPr lang="it-IT" sz="1400" dirty="0" smtClean="0">
                <a:solidFill>
                  <a:schemeClr val="tx1"/>
                </a:solidFill>
              </a:rPr>
              <a:t> Alessandro</a:t>
            </a:r>
          </a:p>
          <a:p>
            <a:pPr lvl="0"/>
            <a:r>
              <a:rPr lang="it-IT" sz="1400" dirty="0" err="1" smtClean="0">
                <a:solidFill>
                  <a:schemeClr val="tx1"/>
                </a:solidFill>
              </a:rPr>
              <a:t>•Picco</a:t>
            </a:r>
            <a:r>
              <a:rPr lang="it-IT" sz="1400" dirty="0" smtClean="0">
                <a:solidFill>
                  <a:schemeClr val="tx1"/>
                </a:solidFill>
              </a:rPr>
              <a:t> Giorgio</a:t>
            </a:r>
          </a:p>
          <a:p>
            <a:pPr lvl="0"/>
            <a:r>
              <a:rPr lang="it-IT" sz="1400" dirty="0" err="1" smtClean="0">
                <a:solidFill>
                  <a:schemeClr val="tx1"/>
                </a:solidFill>
              </a:rPr>
              <a:t>•Ceresini</a:t>
            </a:r>
            <a:r>
              <a:rPr lang="it-IT" sz="1400" dirty="0" smtClean="0">
                <a:solidFill>
                  <a:schemeClr val="tx1"/>
                </a:solidFill>
              </a:rPr>
              <a:t> Vittorio</a:t>
            </a:r>
          </a:p>
          <a:p>
            <a:pPr lvl="0"/>
            <a:r>
              <a:rPr lang="it-IT" sz="1400" dirty="0" err="1" smtClean="0">
                <a:solidFill>
                  <a:schemeClr val="tx1"/>
                </a:solidFill>
              </a:rPr>
              <a:t>•Bandera</a:t>
            </a:r>
            <a:r>
              <a:rPr lang="it-IT" sz="1400" dirty="0" smtClean="0">
                <a:solidFill>
                  <a:schemeClr val="tx1"/>
                </a:solidFill>
              </a:rPr>
              <a:t> Nicola Mario Giuseppe</a:t>
            </a:r>
            <a:endParaRPr lang="it-IT" sz="1400" dirty="0">
              <a:solidFill>
                <a:schemeClr val="tx1"/>
              </a:solidFill>
            </a:endParaRPr>
          </a:p>
        </p:txBody>
      </p:sp>
      <p:sp>
        <p:nvSpPr>
          <p:cNvPr id="13" name="Rettangolo arrotondato 12"/>
          <p:cNvSpPr/>
          <p:nvPr/>
        </p:nvSpPr>
        <p:spPr>
          <a:xfrm>
            <a:off x="5076056" y="2564904"/>
            <a:ext cx="3456384" cy="151216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Attività</a:t>
            </a:r>
            <a:r>
              <a:rPr lang="it-IT" dirty="0" smtClean="0">
                <a:solidFill>
                  <a:schemeClr val="tx1"/>
                </a:solidFill>
              </a:rPr>
              <a:t>: Gestione dei servizi del ciclo di produzione e di distribuzione dell’acqua</a:t>
            </a:r>
            <a:endParaRPr lang="it-IT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539552" y="5373216"/>
            <a:ext cx="3096344" cy="646331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tx1"/>
                </a:solidFill>
              </a:rPr>
              <a:t>Ultimo bilancio approvato</a:t>
            </a:r>
            <a:r>
              <a:rPr lang="it-IT" dirty="0" smtClean="0">
                <a:solidFill>
                  <a:schemeClr val="tx1"/>
                </a:solidFill>
              </a:rPr>
              <a:t>: 235.778,00 </a:t>
            </a:r>
            <a:r>
              <a:rPr lang="it-IT" dirty="0">
                <a:solidFill>
                  <a:schemeClr val="tx1"/>
                </a:solidFill>
              </a:rPr>
              <a:t>€ (utile d’esercizio)</a:t>
            </a:r>
          </a:p>
        </p:txBody>
      </p:sp>
      <p:pic>
        <p:nvPicPr>
          <p:cNvPr id="15" name="Immagine 14" descr="logo com crem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14744" y="6021288"/>
            <a:ext cx="2232248" cy="836712"/>
          </a:xfrm>
          <a:prstGeom prst="rect">
            <a:avLst/>
          </a:prstGeom>
        </p:spPr>
      </p:pic>
      <p:sp>
        <p:nvSpPr>
          <p:cNvPr id="16" name="Ovale 15"/>
          <p:cNvSpPr/>
          <p:nvPr/>
        </p:nvSpPr>
        <p:spPr>
          <a:xfrm>
            <a:off x="3851920" y="4869160"/>
            <a:ext cx="2232248" cy="1080120"/>
          </a:xfrm>
          <a:prstGeom prst="ellips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Partecipazioni detenute</a:t>
            </a:r>
            <a:endParaRPr lang="it-IT" dirty="0">
              <a:solidFill>
                <a:schemeClr val="bg1"/>
              </a:solidFill>
            </a:endParaRPr>
          </a:p>
        </p:txBody>
      </p:sp>
      <p:cxnSp>
        <p:nvCxnSpPr>
          <p:cNvPr id="18" name="Connettore 2 17"/>
          <p:cNvCxnSpPr>
            <a:endCxn id="20" idx="1"/>
          </p:cNvCxnSpPr>
          <p:nvPr/>
        </p:nvCxnSpPr>
        <p:spPr>
          <a:xfrm flipV="1">
            <a:off x="6084168" y="4941168"/>
            <a:ext cx="72008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endCxn id="23" idx="1"/>
          </p:cNvCxnSpPr>
          <p:nvPr/>
        </p:nvCxnSpPr>
        <p:spPr>
          <a:xfrm>
            <a:off x="6084168" y="5445224"/>
            <a:ext cx="7200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ttangolo 19"/>
          <p:cNvSpPr/>
          <p:nvPr/>
        </p:nvSpPr>
        <p:spPr>
          <a:xfrm>
            <a:off x="6804248" y="4725144"/>
            <a:ext cx="1944216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1200" dirty="0" smtClean="0">
                <a:solidFill>
                  <a:schemeClr val="tx1"/>
                </a:solidFill>
              </a:rPr>
              <a:t>Padania Acque Gestione S.p.A. (100%)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6804248" y="5229200"/>
            <a:ext cx="1944216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1200" dirty="0" err="1" smtClean="0">
                <a:solidFill>
                  <a:schemeClr val="tx1"/>
                </a:solidFill>
              </a:rPr>
              <a:t>Idrodep</a:t>
            </a:r>
            <a:r>
              <a:rPr lang="it-IT" sz="1200" dirty="0" smtClean="0">
                <a:solidFill>
                  <a:schemeClr val="tx1"/>
                </a:solidFill>
              </a:rPr>
              <a:t> s.r.l. (67%)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6804248" y="5733256"/>
            <a:ext cx="1944216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1200" dirty="0" err="1" smtClean="0">
                <a:solidFill>
                  <a:schemeClr val="tx1"/>
                </a:solidFill>
              </a:rPr>
              <a:t>Castel</a:t>
            </a:r>
            <a:r>
              <a:rPr lang="it-IT" sz="1200" dirty="0" smtClean="0">
                <a:solidFill>
                  <a:schemeClr val="tx1"/>
                </a:solidFill>
              </a:rPr>
              <a:t> </a:t>
            </a:r>
            <a:r>
              <a:rPr lang="it-IT" sz="1200" dirty="0" err="1" smtClean="0">
                <a:solidFill>
                  <a:schemeClr val="tx1"/>
                </a:solidFill>
              </a:rPr>
              <a:t>S.p.A</a:t>
            </a:r>
            <a:r>
              <a:rPr lang="it-IT" sz="1200" dirty="0" smtClean="0">
                <a:solidFill>
                  <a:schemeClr val="tx1"/>
                </a:solidFill>
              </a:rPr>
              <a:t> (53,9%)</a:t>
            </a:r>
            <a:endParaRPr lang="it-IT" sz="1200" dirty="0">
              <a:solidFill>
                <a:schemeClr val="tx1"/>
              </a:solidFill>
            </a:endParaRPr>
          </a:p>
        </p:txBody>
      </p:sp>
      <p:cxnSp>
        <p:nvCxnSpPr>
          <p:cNvPr id="26" name="Connettore 2 25"/>
          <p:cNvCxnSpPr>
            <a:endCxn id="24" idx="1"/>
          </p:cNvCxnSpPr>
          <p:nvPr/>
        </p:nvCxnSpPr>
        <p:spPr>
          <a:xfrm>
            <a:off x="6084168" y="5373216"/>
            <a:ext cx="72008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22" grpId="0" animBg="1"/>
      <p:bldP spid="16" grpId="0" animBg="1"/>
      <p:bldP spid="20" grpId="0" animBg="1"/>
      <p:bldP spid="23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C7BF-9F5E-4A66-899C-D435CD2941FA}" type="slidenum">
              <a:rPr lang="it-IT" smtClean="0"/>
              <a:pPr/>
              <a:t>9</a:t>
            </a:fld>
            <a:endParaRPr lang="it-IT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85720" y="142852"/>
          <a:ext cx="8491878" cy="6572296"/>
        </p:xfrm>
        <a:graphic>
          <a:graphicData uri="http://schemas.openxmlformats.org/presentationml/2006/ole">
            <p:oleObj spid="_x0000_s3074" name="Acrobat Document" r:id="rId3" imgW="8020002" imgH="5667137" progId="AcroExch.Document.7">
              <p:embed/>
            </p:oleObj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</TotalTime>
  <Words>634</Words>
  <Application>Microsoft Office PowerPoint</Application>
  <PresentationFormat>Presentazione su schermo (4:3)</PresentationFormat>
  <Paragraphs>106</Paragraphs>
  <Slides>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1" baseType="lpstr">
      <vt:lpstr>Tema di Office</vt:lpstr>
      <vt:lpstr>Acrobat Document</vt:lpstr>
      <vt:lpstr>Consiglio comunale 20.12.2012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Alberto</dc:creator>
  <cp:lastModifiedBy>Stefania Bonaldi</cp:lastModifiedBy>
  <cp:revision>26</cp:revision>
  <dcterms:created xsi:type="dcterms:W3CDTF">2012-12-12T22:13:51Z</dcterms:created>
  <dcterms:modified xsi:type="dcterms:W3CDTF">2012-12-20T10:57:09Z</dcterms:modified>
</cp:coreProperties>
</file>